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5"/>
  </p:notesMasterIdLst>
  <p:sldIdLst>
    <p:sldId id="256" r:id="rId3"/>
    <p:sldId id="257" r:id="rId4"/>
    <p:sldId id="289" r:id="rId5"/>
    <p:sldId id="290" r:id="rId6"/>
    <p:sldId id="325" r:id="rId7"/>
    <p:sldId id="326" r:id="rId8"/>
    <p:sldId id="300" r:id="rId9"/>
    <p:sldId id="329" r:id="rId10"/>
    <p:sldId id="302" r:id="rId11"/>
    <p:sldId id="327" r:id="rId12"/>
    <p:sldId id="328" r:id="rId13"/>
    <p:sldId id="318" r:id="rId14"/>
    <p:sldId id="319" r:id="rId15"/>
    <p:sldId id="323" r:id="rId16"/>
    <p:sldId id="324" r:id="rId17"/>
    <p:sldId id="288" r:id="rId18"/>
    <p:sldId id="280" r:id="rId19"/>
    <p:sldId id="281" r:id="rId20"/>
    <p:sldId id="282" r:id="rId21"/>
    <p:sldId id="283" r:id="rId22"/>
    <p:sldId id="284" r:id="rId23"/>
    <p:sldId id="330" r:id="rId24"/>
  </p:sldIdLst>
  <p:sldSz cx="9144000" cy="5143500" type="screen16x9"/>
  <p:notesSz cx="6858000" cy="9144000"/>
  <p:embeddedFontLst>
    <p:embeddedFont>
      <p:font typeface="Archivo" panose="020B0604020202020204" charset="0"/>
      <p:regular r:id="rId26"/>
      <p:bold r:id="rId27"/>
      <p:italic r:id="rId28"/>
      <p:boldItalic r:id="rId29"/>
    </p:embeddedFont>
    <p:embeddedFont>
      <p:font typeface="Archivo SemiBold" panose="020B0604020202020204" charset="0"/>
      <p:regular r:id="rId30"/>
      <p:bold r:id="rId31"/>
      <p:italic r:id="rId32"/>
      <p:boldItalic r:id="rId33"/>
    </p:embeddedFont>
    <p:embeddedFont>
      <p:font typeface="Arial Nova Cond" panose="020B0506020202020204" pitchFamily="34" charset="0"/>
      <p:regular r:id="rId34"/>
      <p:bold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swald Medium" pitchFamily="2" charset="0"/>
      <p:regular r:id="rId40"/>
      <p:bold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Roboto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dfb5a1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dfb5a1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06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98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what a Norman door is, understand what we mean by affordance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9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4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72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81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67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15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568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53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dfb5a115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dfb5a115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27B788C5-393C-9B41-3E7A-5D36FA0F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dfb5a1157_0_0:notes">
            <a:extLst>
              <a:ext uri="{FF2B5EF4-FFF2-40B4-BE49-F238E27FC236}">
                <a16:creationId xmlns:a16="http://schemas.microsoft.com/office/drawing/2014/main" id="{3260E7AF-4584-64CD-C5ED-6B4DAF9D3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dfb5a1157_0_0:notes">
            <a:extLst>
              <a:ext uri="{FF2B5EF4-FFF2-40B4-BE49-F238E27FC236}">
                <a16:creationId xmlns:a16="http://schemas.microsoft.com/office/drawing/2014/main" id="{4F195B54-34BB-31A9-89E6-533CB9698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3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CB3FCB99-B5D3-5B94-20F4-32A6A6C9B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>
            <a:extLst>
              <a:ext uri="{FF2B5EF4-FFF2-40B4-BE49-F238E27FC236}">
                <a16:creationId xmlns:a16="http://schemas.microsoft.com/office/drawing/2014/main" id="{94E1BAF4-6C84-DC6B-2214-AD08AED1B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>
            <a:extLst>
              <a:ext uri="{FF2B5EF4-FFF2-40B4-BE49-F238E27FC236}">
                <a16:creationId xmlns:a16="http://schemas.microsoft.com/office/drawing/2014/main" id="{A9851A1F-5549-D664-E0C8-32697371E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66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32C84F02-760D-8B31-6B73-9035307E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efbbeaf4_0_0:notes">
            <a:extLst>
              <a:ext uri="{FF2B5EF4-FFF2-40B4-BE49-F238E27FC236}">
                <a16:creationId xmlns:a16="http://schemas.microsoft.com/office/drawing/2014/main" id="{D8CCD351-B8C9-D745-B0BB-67057464A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efbbeaf4_0_0:notes">
            <a:extLst>
              <a:ext uri="{FF2B5EF4-FFF2-40B4-BE49-F238E27FC236}">
                <a16:creationId xmlns:a16="http://schemas.microsoft.com/office/drawing/2014/main" id="{CC1128AA-2553-8A04-13C3-A635861BAD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21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7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9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from Gary </a:t>
            </a:r>
            <a:r>
              <a:rPr lang="en-US" dirty="0" err="1"/>
              <a:t>Hustwit</a:t>
            </a:r>
            <a:r>
              <a:rPr lang="en-US" dirty="0"/>
              <a:t> is Helvetica and Rams (all about Dieter Rams)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1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8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">
  <p:cSld name="BLANK_2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700" y="-30204"/>
            <a:ext cx="9197702" cy="51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 1">
  <p:cSld name="BLANK_2_1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700" y="-30204"/>
            <a:ext cx="9197702" cy="51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01">
  <p:cSld name="BLANK_2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02">
  <p:cSld name="BLANK_2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28650" y="517064"/>
            <a:ext cx="7886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3200"/>
              <a:buFont typeface="Archivo"/>
              <a:buNone/>
              <a:defRPr sz="32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25DA8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465991" y="594971"/>
            <a:ext cx="7077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1400"/>
              <a:buFont typeface="Archivo"/>
              <a:buNone/>
              <a:defRPr sz="28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>
            <a:off x="465991" y="1285875"/>
            <a:ext cx="7068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200"/>
              <a:buFont typeface="Archivo"/>
              <a:buChar char="▪"/>
              <a:defRPr sz="220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400"/>
              <a:buFont typeface="Archivo"/>
              <a:buChar char="●"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400"/>
              <a:buFont typeface="Archivo"/>
              <a:buChar char="●"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Archivo"/>
              <a:buNone/>
              <a:defRPr sz="2400" i="0" u="none" strike="noStrike" cap="none">
                <a:solidFill>
                  <a:srgbClr val="716558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714315" y="4911028"/>
            <a:ext cx="23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628650" y="517064"/>
            <a:ext cx="78867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875"/>
              </a:buClr>
              <a:buSzPts val="3200"/>
              <a:buFont typeface="Archivo"/>
              <a:buNone/>
              <a:defRPr sz="3200" b="1" i="0" u="none" strike="noStrike" cap="none">
                <a:solidFill>
                  <a:srgbClr val="0A487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•"/>
              <a:defRPr sz="21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•"/>
              <a:defRPr sz="18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•"/>
              <a:defRPr sz="15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•"/>
              <a:defRPr sz="140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reak">
  <p:cSld name="TITLE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/>
        </p:nvSpPr>
        <p:spPr>
          <a:xfrm>
            <a:off x="3071318" y="4823875"/>
            <a:ext cx="3038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2017-201</a:t>
            </a: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Idera, Inc. All rights reserved. Proprietary and confidential.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1">
  <p:cSld name="TITLE_AND_BODY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8"/>
          <p:cNvPicPr preferRelativeResize="0"/>
          <p:nvPr/>
        </p:nvPicPr>
        <p:blipFill rotWithShape="1">
          <a:blip r:embed="rId2">
            <a:alphaModFix/>
          </a:blip>
          <a:srcRect t="59649"/>
          <a:stretch/>
        </p:blipFill>
        <p:spPr>
          <a:xfrm>
            <a:off x="0" y="4853353"/>
            <a:ext cx="9012936" cy="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8"/>
          <p:cNvSpPr txBox="1">
            <a:spLocks noGrp="1"/>
          </p:cNvSpPr>
          <p:nvPr>
            <p:ph type="title"/>
          </p:nvPr>
        </p:nvSpPr>
        <p:spPr>
          <a:xfrm>
            <a:off x="465992" y="194997"/>
            <a:ext cx="7077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>
            <a:off x="465992" y="1285875"/>
            <a:ext cx="7068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−"/>
              <a:defRPr sz="1400" b="0" i="0" u="none" strike="noStrike" cap="none">
                <a:solidFill>
                  <a:srgbClr val="ADA29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29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ADA29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8"/>
          <p:cNvSpPr txBox="1"/>
          <p:nvPr/>
        </p:nvSpPr>
        <p:spPr>
          <a:xfrm>
            <a:off x="7535008" y="4934119"/>
            <a:ext cx="14127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8"/>
          <p:cNvSpPr txBox="1"/>
          <p:nvPr/>
        </p:nvSpPr>
        <p:spPr>
          <a:xfrm>
            <a:off x="167054" y="4940470"/>
            <a:ext cx="47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2017 IDERA, Inc. All rights reserved. Proprietary and confidential.</a:t>
            </a:r>
            <a:endParaRPr sz="9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AD Studio">
  <p:cSld name="Blank RAD Studi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83262" y="190913"/>
            <a:ext cx="645458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9"/>
          <p:cNvSpPr/>
          <p:nvPr/>
        </p:nvSpPr>
        <p:spPr>
          <a:xfrm>
            <a:off x="0" y="5113603"/>
            <a:ext cx="9144000" cy="34200"/>
          </a:xfrm>
          <a:prstGeom prst="rect">
            <a:avLst/>
          </a:prstGeom>
          <a:solidFill>
            <a:srgbClr val="EB2D2E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>
            <a:off x="370388" y="273844"/>
            <a:ext cx="8145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Quattrocento Sans"/>
              <a:buNone/>
              <a:defRPr sz="25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1"/>
          </p:nvPr>
        </p:nvSpPr>
        <p:spPr>
          <a:xfrm>
            <a:off x="428269" y="987863"/>
            <a:ext cx="83496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TITLE_AND_BODY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>
            <a:spLocks noGrp="1"/>
          </p:cNvSpPr>
          <p:nvPr>
            <p:ph type="title"/>
          </p:nvPr>
        </p:nvSpPr>
        <p:spPr>
          <a:xfrm>
            <a:off x="357384" y="357187"/>
            <a:ext cx="8429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1200"/>
              <a:buFont typeface="Arial"/>
              <a:buNone/>
              <a:defRPr sz="3200" b="1" i="0" u="none" strike="noStrike" cap="none">
                <a:solidFill>
                  <a:srgbClr val="0F628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1"/>
          </p:nvPr>
        </p:nvSpPr>
        <p:spPr>
          <a:xfrm>
            <a:off x="357187" y="1399096"/>
            <a:ext cx="84297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603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2"/>
          </p:nvPr>
        </p:nvSpPr>
        <p:spPr>
          <a:xfrm>
            <a:off x="357384" y="834293"/>
            <a:ext cx="84294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D"/>
              </a:buClr>
              <a:buSzPts val="700"/>
              <a:buFont typeface="Arial"/>
              <a:buNone/>
              <a:defRPr sz="1800" b="1" i="0" u="none" strike="noStrike" cap="none">
                <a:solidFill>
                  <a:srgbClr val="00A1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603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ldNum" idx="12"/>
          </p:nvPr>
        </p:nvSpPr>
        <p:spPr>
          <a:xfrm>
            <a:off x="8204783" y="4591050"/>
            <a:ext cx="839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00"/>
              <a:buFont typeface="Arial"/>
              <a:buNone/>
              <a:defRPr sz="900" b="1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>
            <a:spLocks noGrp="1"/>
          </p:cNvSpPr>
          <p:nvPr>
            <p:ph type="title"/>
          </p:nvPr>
        </p:nvSpPr>
        <p:spPr>
          <a:xfrm>
            <a:off x="368795" y="224028"/>
            <a:ext cx="83532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None/>
              <a:defRPr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7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>
            <a:spLocks noGrp="1"/>
          </p:cNvSpPr>
          <p:nvPr>
            <p:ph type="title"/>
          </p:nvPr>
        </p:nvSpPr>
        <p:spPr>
          <a:xfrm>
            <a:off x="182875" y="182875"/>
            <a:ext cx="8778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body" idx="1"/>
          </p:nvPr>
        </p:nvSpPr>
        <p:spPr>
          <a:xfrm>
            <a:off x="182875" y="635875"/>
            <a:ext cx="56481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32"/>
          <p:cNvSpPr txBox="1"/>
          <p:nvPr/>
        </p:nvSpPr>
        <p:spPr>
          <a:xfrm>
            <a:off x="816875" y="238657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2"/>
          <p:cNvSpPr txBox="1"/>
          <p:nvPr/>
        </p:nvSpPr>
        <p:spPr>
          <a:xfrm>
            <a:off x="6577575" y="1569725"/>
            <a:ext cx="20268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1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endParaRPr sz="1000"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57200" y="200025"/>
            <a:ext cx="70777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2400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28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714315" y="61528"/>
            <a:ext cx="23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 type="tx">
  <p:cSld name="Blank color background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4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4713777"/>
            <a:ext cx="914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158807" y="4787550"/>
            <a:ext cx="3171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2017-20</a:t>
            </a: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 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Idera, Inc. All rights reserved. Proprietary and confidential.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8645023" y="4791144"/>
            <a:ext cx="43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129250" y="4855001"/>
            <a:ext cx="795182" cy="14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23">
            <a:alphaModFix/>
          </a:blip>
          <a:srcRect l="219" r="209"/>
          <a:stretch/>
        </p:blipFill>
        <p:spPr>
          <a:xfrm>
            <a:off x="4178275" y="4881066"/>
            <a:ext cx="787436" cy="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24">
            <a:alphaModFix/>
          </a:blip>
          <a:srcRect t="10280" b="10272"/>
          <a:stretch/>
        </p:blipFill>
        <p:spPr>
          <a:xfrm>
            <a:off x="5219559" y="4821576"/>
            <a:ext cx="709618" cy="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25">
            <a:alphaModFix/>
          </a:blip>
          <a:srcRect t="139" b="129"/>
          <a:stretch/>
        </p:blipFill>
        <p:spPr>
          <a:xfrm>
            <a:off x="6271739" y="4854259"/>
            <a:ext cx="594287" cy="1426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4"/>
          <a:srcRect t="22" b="22"/>
          <a:stretch/>
        </p:blipFill>
        <p:spPr>
          <a:xfrm>
            <a:off x="1238241" y="1045075"/>
            <a:ext cx="1824300" cy="1824300"/>
          </a:xfrm>
          <a:prstGeom prst="ellipse">
            <a:avLst/>
          </a:prstGeom>
          <a:noFill/>
          <a:ln w="152400" cap="flat" cmpd="sng">
            <a:solidFill>
              <a:srgbClr val="E0DF0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33"/>
          <p:cNvSpPr txBox="1"/>
          <p:nvPr/>
        </p:nvSpPr>
        <p:spPr>
          <a:xfrm>
            <a:off x="850666" y="2964625"/>
            <a:ext cx="2929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Ian Barker</a:t>
            </a:r>
            <a:endParaRPr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4" name="Google Shape;124;p33"/>
          <p:cNvSpPr txBox="1"/>
          <p:nvPr/>
        </p:nvSpPr>
        <p:spPr>
          <a:xfrm>
            <a:off x="160849" y="3581408"/>
            <a:ext cx="5016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Developer Advocate</a:t>
            </a:r>
            <a:endParaRPr sz="370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123260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Videos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4616962" y="2109720"/>
            <a:ext cx="4168691" cy="24376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A UI/UX YouTube playlist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tinyurl.com/UIPlaylistIanB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With a few videos from previous UI webinars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2A65B3E-C224-59BB-DAC3-AA4C0971B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r="3975"/>
          <a:stretch/>
        </p:blipFill>
        <p:spPr bwMode="auto">
          <a:xfrm>
            <a:off x="3426158" y="174549"/>
            <a:ext cx="2810224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392C80E-98A2-00F2-6A22-BF1CD710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1" y="2830817"/>
            <a:ext cx="3048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0166726-6FF2-0D65-2D54-FC9524FE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1" y="825893"/>
            <a:ext cx="3048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47AA65-E462-EB19-7857-CFE39CB5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31" y="1683143"/>
            <a:ext cx="3048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242209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General tips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4603927" y="1053834"/>
            <a:ext cx="4510337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Support dark mode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github.com/checkdigits/</a:t>
            </a:r>
            <a:r>
              <a:rPr lang="en-US" sz="2000" b="1" dirty="0" err="1">
                <a:solidFill>
                  <a:srgbClr val="0070C0"/>
                </a:solidFill>
                <a:latin typeface="Arial Nova Cond" panose="020B0506020202020204" pitchFamily="34" charset="0"/>
              </a:rPr>
              <a:t>delphidarkmode</a:t>
            </a:r>
            <a:endParaRPr lang="en-US" sz="2000" b="1" dirty="0">
              <a:solidFill>
                <a:srgbClr val="0070C0"/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Use the dark / light styles from </a:t>
            </a:r>
            <a:r>
              <a:rPr lang="en-US" sz="1650" b="1" dirty="0" err="1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GetIt</a:t>
            </a:r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 and the </a:t>
            </a:r>
            <a:r>
              <a:rPr lang="en-US" sz="1650" b="1" dirty="0" err="1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DelphiDarkMode</a:t>
            </a:r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 unit to automatically support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62CD3-9B68-FAF7-D903-8EC3FE62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" y="1202479"/>
            <a:ext cx="4395229" cy="3144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EE3A0-7F3F-1E71-676A-055C50E3989E}"/>
              </a:ext>
            </a:extLst>
          </p:cNvPr>
          <p:cNvCxnSpPr>
            <a:cxnSpLocks/>
          </p:cNvCxnSpPr>
          <p:nvPr/>
        </p:nvCxnSpPr>
        <p:spPr>
          <a:xfrm flipH="1" flipV="1">
            <a:off x="2582263" y="1683787"/>
            <a:ext cx="2298984" cy="2203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B9E970-E562-B165-2DF4-4CEAA5A0B736}"/>
              </a:ext>
            </a:extLst>
          </p:cNvPr>
          <p:cNvCxnSpPr>
            <a:cxnSpLocks/>
          </p:cNvCxnSpPr>
          <p:nvPr/>
        </p:nvCxnSpPr>
        <p:spPr>
          <a:xfrm flipH="1" flipV="1">
            <a:off x="2787422" y="2317974"/>
            <a:ext cx="2093825" cy="16306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CF60F-500E-F75F-24C6-52409A28BB03}"/>
              </a:ext>
            </a:extLst>
          </p:cNvPr>
          <p:cNvCxnSpPr>
            <a:cxnSpLocks/>
          </p:cNvCxnSpPr>
          <p:nvPr/>
        </p:nvCxnSpPr>
        <p:spPr>
          <a:xfrm flipH="1" flipV="1">
            <a:off x="3083741" y="3092193"/>
            <a:ext cx="1846362" cy="1109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93DAE8-8CE1-817A-A191-4F24E0E8F950}"/>
              </a:ext>
            </a:extLst>
          </p:cNvPr>
          <p:cNvCxnSpPr>
            <a:cxnSpLocks/>
          </p:cNvCxnSpPr>
          <p:nvPr/>
        </p:nvCxnSpPr>
        <p:spPr>
          <a:xfrm flipH="1" flipV="1">
            <a:off x="3227116" y="3790727"/>
            <a:ext cx="1702987" cy="3157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7A94643-2092-E7EE-54BD-DAA60813E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783" y="3465734"/>
            <a:ext cx="863832" cy="86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145564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Essential tools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4772719" y="1322656"/>
            <a:ext cx="4259766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MS </a:t>
            </a:r>
            <a:r>
              <a:rPr lang="en-US" sz="4150" b="1" dirty="0" err="1">
                <a:solidFill>
                  <a:srgbClr val="FF0000"/>
                </a:solidFill>
                <a:latin typeface="Arial Nova Cond" panose="020B0506020202020204" pitchFamily="34" charset="0"/>
              </a:rPr>
              <a:t>Powertoys</a:t>
            </a:r>
            <a:endParaRPr lang="en-US" sz="4150" b="1" dirty="0">
              <a:solidFill>
                <a:srgbClr val="FF0000"/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24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https://aka.ms/installpowertoys</a:t>
            </a:r>
            <a:endParaRPr lang="en-US" sz="1650" b="1" dirty="0">
              <a:solidFill>
                <a:srgbClr val="0070C0"/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For the color-picker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58AA4-F026-A590-23E1-58CFC3F7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7" y="862366"/>
            <a:ext cx="4564185" cy="36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1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152996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Essential tools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5226908" y="1330088"/>
            <a:ext cx="3773275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 err="1">
                <a:solidFill>
                  <a:srgbClr val="FF0000"/>
                </a:solidFill>
                <a:latin typeface="Arial Nova Cond" panose="020B0506020202020204" pitchFamily="34" charset="0"/>
              </a:rPr>
              <a:t>Fontjoy</a:t>
            </a:r>
            <a:endParaRPr lang="en-US" sz="4150" b="1" dirty="0">
              <a:solidFill>
                <a:srgbClr val="FF0000"/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24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fontjoy.com</a:t>
            </a:r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A superb tool for picking good combinations of fonts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A481F-6B20-0ED5-F6B2-EDCFF7F1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7" y="976172"/>
            <a:ext cx="4989358" cy="36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108395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Essential reading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3185505" y="1285487"/>
            <a:ext cx="5814678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The Design of Everyday Things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wikipedia.org/wiki/The_Design_of_Everyday_Things</a:t>
            </a:r>
            <a:endParaRPr lang="en-US" sz="13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By Don Norman, the godfather of usability design and psychology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42532E-708B-4DDE-C8A8-FA8E206C5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12031" r="29010" b="10232"/>
          <a:stretch/>
        </p:blipFill>
        <p:spPr bwMode="auto">
          <a:xfrm>
            <a:off x="258668" y="724368"/>
            <a:ext cx="2811986" cy="381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100961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Essential reading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3185505" y="1278053"/>
            <a:ext cx="5814678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Don’t Make Me Think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sensible.com/</a:t>
            </a:r>
            <a:r>
              <a:rPr lang="en-US" sz="2000" b="1" dirty="0" err="1">
                <a:solidFill>
                  <a:srgbClr val="0070C0"/>
                </a:solidFill>
                <a:latin typeface="Arial Nova Cond" panose="020B0506020202020204" pitchFamily="34" charset="0"/>
              </a:rPr>
              <a:t>dont</a:t>
            </a:r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-make-me-think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From Steve Krug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0C17E7-7761-91E2-0CD3-AE5BA734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277"/>
            <a:ext cx="3111051" cy="35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2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7" name="Google Shape;77;p17"/>
          <p:cNvSpPr txBox="1"/>
          <p:nvPr/>
        </p:nvSpPr>
        <p:spPr>
          <a:xfrm>
            <a:off x="223038" y="74232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5045581" y="1321193"/>
            <a:ext cx="3891768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33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www.pexels.com</a:t>
            </a: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Completely FREE graphics of all types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2" y="932539"/>
            <a:ext cx="4632278" cy="3558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862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6" name="Google Shape;76;p17"/>
          <p:cNvSpPr txBox="1"/>
          <p:nvPr/>
        </p:nvSpPr>
        <p:spPr>
          <a:xfrm>
            <a:off x="5045581" y="1358366"/>
            <a:ext cx="3891768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www.unsplash.com</a:t>
            </a: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More FREE larger format graphics of all types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87" r="13387"/>
          <a:stretch/>
        </p:blipFill>
        <p:spPr>
          <a:xfrm>
            <a:off x="206652" y="969712"/>
            <a:ext cx="4632278" cy="3558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Google Shape;77;p17">
            <a:extLst>
              <a:ext uri="{FF2B5EF4-FFF2-40B4-BE49-F238E27FC236}">
                <a16:creationId xmlns:a16="http://schemas.microsoft.com/office/drawing/2014/main" id="{94F81777-37B5-8BB7-8E2A-E82D9DE97766}"/>
              </a:ext>
            </a:extLst>
          </p:cNvPr>
          <p:cNvSpPr txBox="1"/>
          <p:nvPr/>
        </p:nvSpPr>
        <p:spPr>
          <a:xfrm>
            <a:off x="223038" y="111405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0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6" name="Google Shape;76;p17"/>
          <p:cNvSpPr txBox="1"/>
          <p:nvPr/>
        </p:nvSpPr>
        <p:spPr>
          <a:xfrm>
            <a:off x="5045581" y="1284024"/>
            <a:ext cx="3891768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fontlibrary.org</a:t>
            </a: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HUGE range of free fonts of every kind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87" r="13387"/>
          <a:stretch/>
        </p:blipFill>
        <p:spPr>
          <a:xfrm>
            <a:off x="206652" y="895370"/>
            <a:ext cx="4632278" cy="3558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Google Shape;77;p17">
            <a:extLst>
              <a:ext uri="{FF2B5EF4-FFF2-40B4-BE49-F238E27FC236}">
                <a16:creationId xmlns:a16="http://schemas.microsoft.com/office/drawing/2014/main" id="{9AA2E3FC-92C7-7F47-63D7-5A88A61060F9}"/>
              </a:ext>
            </a:extLst>
          </p:cNvPr>
          <p:cNvSpPr txBox="1"/>
          <p:nvPr/>
        </p:nvSpPr>
        <p:spPr>
          <a:xfrm>
            <a:off x="223038" y="37063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5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6" name="Google Shape;76;p17"/>
          <p:cNvSpPr txBox="1"/>
          <p:nvPr/>
        </p:nvSpPr>
        <p:spPr>
          <a:xfrm>
            <a:off x="5045581" y="1313761"/>
            <a:ext cx="3891768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fontawesome.com</a:t>
            </a: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The definitive source for all those cool line drawing icons you see EVERYWHERE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87" r="13387"/>
          <a:stretch/>
        </p:blipFill>
        <p:spPr>
          <a:xfrm>
            <a:off x="206652" y="925107"/>
            <a:ext cx="4632278" cy="3558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Google Shape;77;p17">
            <a:extLst>
              <a:ext uri="{FF2B5EF4-FFF2-40B4-BE49-F238E27FC236}">
                <a16:creationId xmlns:a16="http://schemas.microsoft.com/office/drawing/2014/main" id="{E3406B33-8031-5806-818B-A2A7BFE85227}"/>
              </a:ext>
            </a:extLst>
          </p:cNvPr>
          <p:cNvSpPr txBox="1"/>
          <p:nvPr/>
        </p:nvSpPr>
        <p:spPr>
          <a:xfrm>
            <a:off x="223038" y="66800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4"/>
          <p:cNvSpPr txBox="1"/>
          <p:nvPr/>
        </p:nvSpPr>
        <p:spPr>
          <a:xfrm>
            <a:off x="203175" y="728281"/>
            <a:ext cx="4317900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Celebrity makeover</a:t>
            </a:r>
            <a:endParaRPr sz="3700" dirty="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3" name="Picture 2" descr="A person sitting in a chair with a makeup artist applying her hair&#10;&#10;Description automatically generated">
            <a:extLst>
              <a:ext uri="{FF2B5EF4-FFF2-40B4-BE49-F238E27FC236}">
                <a16:creationId xmlns:a16="http://schemas.microsoft.com/office/drawing/2014/main" id="{1EA3FCC3-043B-0C58-EB24-FD1AF431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9" y="1397155"/>
            <a:ext cx="3367203" cy="33672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  <a:softEdge rad="635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6" name="Google Shape;76;p17"/>
          <p:cNvSpPr txBox="1"/>
          <p:nvPr/>
        </p:nvSpPr>
        <p:spPr>
          <a:xfrm>
            <a:off x="5343845" y="1321194"/>
            <a:ext cx="3593504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lottiefiles.com</a:t>
            </a: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A whole bunch of cartoon-like animations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84"/>
          <a:stretch/>
        </p:blipFill>
        <p:spPr>
          <a:xfrm>
            <a:off x="206652" y="1116860"/>
            <a:ext cx="4930543" cy="3344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Google Shape;77;p17">
            <a:extLst>
              <a:ext uri="{FF2B5EF4-FFF2-40B4-BE49-F238E27FC236}">
                <a16:creationId xmlns:a16="http://schemas.microsoft.com/office/drawing/2014/main" id="{182AAA5D-3A09-1D5D-E178-DFCD90E683A4}"/>
              </a:ext>
            </a:extLst>
          </p:cNvPr>
          <p:cNvSpPr txBox="1"/>
          <p:nvPr/>
        </p:nvSpPr>
        <p:spPr>
          <a:xfrm>
            <a:off x="223038" y="74233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6" name="Google Shape;76;p17"/>
          <p:cNvSpPr txBox="1"/>
          <p:nvPr/>
        </p:nvSpPr>
        <p:spPr>
          <a:xfrm>
            <a:off x="5021827" y="1254286"/>
            <a:ext cx="3974691" cy="2850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bg1"/>
              </a:buClr>
              <a:buSzPct val="115000"/>
            </a:pPr>
            <a:r>
              <a:rPr lang="en-US" sz="27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www.delphistyles.com</a:t>
            </a:r>
            <a:endParaRPr lang="en-US" sz="24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endParaRPr lang="en-US"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bg1"/>
              </a:buClr>
              <a:buSzPct val="115000"/>
            </a:pPr>
            <a:r>
              <a:rPr lang="en-US" sz="2700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Make your apps look like you have a whole team of expensive designers locked in your bathroom</a:t>
            </a:r>
            <a:endParaRPr sz="2700" dirty="0">
              <a:solidFill>
                <a:srgbClr val="7030A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9E5C-4F5A-8901-BAE7-1B2E9BA8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2" r="8542"/>
          <a:stretch/>
        </p:blipFill>
        <p:spPr>
          <a:xfrm>
            <a:off x="177156" y="1175313"/>
            <a:ext cx="4745752" cy="3219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Google Shape;77;p17">
            <a:extLst>
              <a:ext uri="{FF2B5EF4-FFF2-40B4-BE49-F238E27FC236}">
                <a16:creationId xmlns:a16="http://schemas.microsoft.com/office/drawing/2014/main" id="{E8FF8414-076A-796B-57D9-C3C7D9F18718}"/>
              </a:ext>
            </a:extLst>
          </p:cNvPr>
          <p:cNvSpPr txBox="1"/>
          <p:nvPr/>
        </p:nvSpPr>
        <p:spPr>
          <a:xfrm>
            <a:off x="223038" y="7325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Ready-made things to make you look good</a:t>
            </a:r>
            <a:endParaRPr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6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AB72C1FF-C0C8-BBF0-FB72-A47BAA61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>
            <a:extLst>
              <a:ext uri="{FF2B5EF4-FFF2-40B4-BE49-F238E27FC236}">
                <a16:creationId xmlns:a16="http://schemas.microsoft.com/office/drawing/2014/main" id="{7BC5E6B2-5791-B401-5771-7032D11140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9442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>
            <a:extLst>
              <a:ext uri="{FF2B5EF4-FFF2-40B4-BE49-F238E27FC236}">
                <a16:creationId xmlns:a16="http://schemas.microsoft.com/office/drawing/2014/main" id="{75D6AA01-22AD-7884-CDE3-70757DCB85D7}"/>
              </a:ext>
            </a:extLst>
          </p:cNvPr>
          <p:cNvPicPr preferRelativeResize="0"/>
          <p:nvPr/>
        </p:nvPicPr>
        <p:blipFill>
          <a:blip r:embed="rId4"/>
          <a:srcRect t="22" b="22"/>
          <a:stretch/>
        </p:blipFill>
        <p:spPr>
          <a:xfrm>
            <a:off x="1238241" y="1045075"/>
            <a:ext cx="1824300" cy="1824300"/>
          </a:xfrm>
          <a:prstGeom prst="ellipse">
            <a:avLst/>
          </a:prstGeom>
          <a:noFill/>
          <a:ln w="152400" cap="flat" cmpd="sng">
            <a:solidFill>
              <a:srgbClr val="E0DF0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33">
            <a:extLst>
              <a:ext uri="{FF2B5EF4-FFF2-40B4-BE49-F238E27FC236}">
                <a16:creationId xmlns:a16="http://schemas.microsoft.com/office/drawing/2014/main" id="{D48FE718-DF21-C6EE-72E3-E87B2D276FD6}"/>
              </a:ext>
            </a:extLst>
          </p:cNvPr>
          <p:cNvSpPr txBox="1"/>
          <p:nvPr/>
        </p:nvSpPr>
        <p:spPr>
          <a:xfrm>
            <a:off x="850666" y="2964625"/>
            <a:ext cx="2929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Ian Barker</a:t>
            </a:r>
            <a:endParaRPr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4" name="Google Shape;124;p33">
            <a:extLst>
              <a:ext uri="{FF2B5EF4-FFF2-40B4-BE49-F238E27FC236}">
                <a16:creationId xmlns:a16="http://schemas.microsoft.com/office/drawing/2014/main" id="{5663C178-0C67-F39D-B1C7-46F4CC81AF35}"/>
              </a:ext>
            </a:extLst>
          </p:cNvPr>
          <p:cNvSpPr txBox="1"/>
          <p:nvPr/>
        </p:nvSpPr>
        <p:spPr>
          <a:xfrm>
            <a:off x="160849" y="3581408"/>
            <a:ext cx="5016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ED463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Developer Advocate</a:t>
            </a:r>
            <a:endParaRPr sz="3700">
              <a:solidFill>
                <a:srgbClr val="ED463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5249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4F0771E-F864-D692-C25E-7B27CDBD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>
            <a:extLst>
              <a:ext uri="{FF2B5EF4-FFF2-40B4-BE49-F238E27FC236}">
                <a16:creationId xmlns:a16="http://schemas.microsoft.com/office/drawing/2014/main" id="{386FA885-5214-FD69-4302-B6498478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E335A8B3-29B4-2275-661F-CA17A272E8F8}"/>
              </a:ext>
            </a:extLst>
          </p:cNvPr>
          <p:cNvSpPr txBox="1"/>
          <p:nvPr/>
        </p:nvSpPr>
        <p:spPr>
          <a:xfrm>
            <a:off x="223038" y="74232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Things have changed a little</a:t>
            </a:r>
            <a:endParaRPr sz="3000" dirty="0">
              <a:solidFill>
                <a:srgbClr val="7030A0"/>
              </a:solidFill>
            </a:endParaRP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B3B78F6-C849-B291-4650-43D3421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62" y="740350"/>
            <a:ext cx="6901676" cy="3876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10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CD0CEEE-B127-D653-9DBD-D75C62B8C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>
            <a:extLst>
              <a:ext uri="{FF2B5EF4-FFF2-40B4-BE49-F238E27FC236}">
                <a16:creationId xmlns:a16="http://schemas.microsoft.com/office/drawing/2014/main" id="{C6D4A362-C376-82C0-BD3D-B03D09FD75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9490"/>
            </a:srgbClr>
          </a:solidFill>
          <a:ln w="952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56A7586F-2E5C-265E-7907-8454C0D80614}"/>
              </a:ext>
            </a:extLst>
          </p:cNvPr>
          <p:cNvSpPr txBox="1"/>
          <p:nvPr/>
        </p:nvSpPr>
        <p:spPr>
          <a:xfrm>
            <a:off x="223038" y="74232"/>
            <a:ext cx="8303742" cy="55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chivo"/>
                <a:ea typeface="Archivo"/>
                <a:cs typeface="Archivo"/>
                <a:sym typeface="Archivo"/>
              </a:rPr>
              <a:t>Things have changed a little</a:t>
            </a:r>
            <a:endParaRPr sz="30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5679F-4B51-9EE2-4E48-8F8F09EE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6275" y="740350"/>
            <a:ext cx="6891450" cy="3876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7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93526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not to do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4831492" y="1270618"/>
            <a:ext cx="4168691" cy="30857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The Interface Hall Of Shame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hallofshame.gp.co.at/shame.htm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A very OLD website but it still contains some excellent advice and examples of what you should </a:t>
            </a:r>
            <a:r>
              <a:rPr lang="en-US" sz="16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not</a:t>
            </a:r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 do!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092C-C59B-BDF9-03B6-7BBF06B4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7" y="785022"/>
            <a:ext cx="4512523" cy="368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3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43817" y="-55159"/>
            <a:ext cx="3669365" cy="6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not to do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73222" y="2496836"/>
            <a:ext cx="4304849" cy="18245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The Interface Hall Of Shame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2000" b="1" dirty="0">
                <a:solidFill>
                  <a:srgbClr val="0070C0"/>
                </a:solidFill>
                <a:latin typeface="Arial Nova Cond" panose="020B0506020202020204" pitchFamily="34" charset="0"/>
              </a:rPr>
              <a:t>hallofshame.gp.co.at/shame.htm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</p:txBody>
      </p:sp>
      <p:pic>
        <p:nvPicPr>
          <p:cNvPr id="3074" name="Picture 2" descr="Word 6.0 Options">
            <a:extLst>
              <a:ext uri="{FF2B5EF4-FFF2-40B4-BE49-F238E27FC236}">
                <a16:creationId xmlns:a16="http://schemas.microsoft.com/office/drawing/2014/main" id="{25DF38C5-0706-E701-3F62-F720F680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" y="640631"/>
            <a:ext cx="4556550" cy="1824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gh!">
            <a:extLst>
              <a:ext uri="{FF2B5EF4-FFF2-40B4-BE49-F238E27FC236}">
                <a16:creationId xmlns:a16="http://schemas.microsoft.com/office/drawing/2014/main" id="{FD6EC563-A133-24E6-49DF-B56D100D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64" y="121968"/>
            <a:ext cx="2276598" cy="23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298DA-00D6-06A1-3657-B3E409B87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38861"/>
            <a:ext cx="4441421" cy="1760194"/>
          </a:xfrm>
          <a:prstGeom prst="rect">
            <a:avLst/>
          </a:prstGeom>
        </p:spPr>
      </p:pic>
      <p:pic>
        <p:nvPicPr>
          <p:cNvPr id="14" name="Picture 13" descr="Customer service man hand on head">
            <a:extLst>
              <a:ext uri="{FF2B5EF4-FFF2-40B4-BE49-F238E27FC236}">
                <a16:creationId xmlns:a16="http://schemas.microsoft.com/office/drawing/2014/main" id="{0181486C-3A48-9A8F-34BB-A7DFEF8CC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818" y="2681316"/>
            <a:ext cx="2711100" cy="24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5123590" y="350065"/>
            <a:ext cx="3669365" cy="8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First, seek inspiration…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5123591" y="1529809"/>
            <a:ext cx="3805663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Objectified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2875" b="1" dirty="0">
                <a:solidFill>
                  <a:srgbClr val="0070C0"/>
                </a:solidFill>
                <a:latin typeface="Arial Nova Cond" panose="020B0506020202020204" pitchFamily="34" charset="0"/>
              </a:rPr>
              <a:t>hustwit.com/objectified</a:t>
            </a:r>
            <a:endParaRPr lang="en-US" sz="1650" b="1" dirty="0">
              <a:solidFill>
                <a:srgbClr val="0070C0"/>
              </a:solidFill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Probably the best 75 minutes you can ever spend learning about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36C67-9F03-AB24-0E14-070D257B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350065"/>
            <a:ext cx="4732638" cy="379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2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322267" y="339468"/>
            <a:ext cx="6499467" cy="8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strength of RAD Studio is how much work you </a:t>
            </a:r>
            <a:r>
              <a:rPr lang="en-US" sz="3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don’t</a:t>
            </a:r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have to do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5123591" y="1723099"/>
            <a:ext cx="3669365" cy="2798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30 lines of code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endParaRPr lang="en-US" sz="1650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Drag and drop creation of user interfaces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1000s of ready-made pre-packaged components covering </a:t>
            </a:r>
            <a:r>
              <a:rPr lang="en-US" sz="1650" b="1" dirty="0" err="1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everying</a:t>
            </a:r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 you can dream of</a:t>
            </a:r>
          </a:p>
        </p:txBody>
      </p:sp>
      <p:pic>
        <p:nvPicPr>
          <p:cNvPr id="1026" name="Picture 2" descr="Demo">
            <a:extLst>
              <a:ext uri="{FF2B5EF4-FFF2-40B4-BE49-F238E27FC236}">
                <a16:creationId xmlns:a16="http://schemas.microsoft.com/office/drawing/2014/main" id="{DC08FCDB-3B97-642F-0B84-BDD020DE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3" y="1511006"/>
            <a:ext cx="3418564" cy="2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E7ECA2-4994-D847-9814-17BE68277EFE}"/>
              </a:ext>
            </a:extLst>
          </p:cNvPr>
          <p:cNvCxnSpPr>
            <a:cxnSpLocks/>
          </p:cNvCxnSpPr>
          <p:nvPr/>
        </p:nvCxnSpPr>
        <p:spPr>
          <a:xfrm flipH="1">
            <a:off x="3302033" y="2077848"/>
            <a:ext cx="1683919" cy="8338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45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42CB01CD-985A-BDCA-787C-3F8F6612D2CC}"/>
              </a:ext>
            </a:extLst>
          </p:cNvPr>
          <p:cNvSpPr txBox="1">
            <a:spLocks noGrp="1"/>
          </p:cNvSpPr>
          <p:nvPr/>
        </p:nvSpPr>
        <p:spPr>
          <a:xfrm>
            <a:off x="1322267" y="153608"/>
            <a:ext cx="6499467" cy="81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chivo"/>
              <a:buNone/>
              <a:defRPr sz="12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strength of RAD Studio is how much work you </a:t>
            </a:r>
            <a:r>
              <a:rPr lang="en-US" sz="3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don’t</a:t>
            </a:r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have to do</a:t>
            </a:r>
            <a:endParaRPr sz="3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A7678E-D19D-CDA9-A080-CBC2E01860C4}"/>
              </a:ext>
            </a:extLst>
          </p:cNvPr>
          <p:cNvSpPr txBox="1">
            <a:spLocks/>
          </p:cNvSpPr>
          <p:nvPr/>
        </p:nvSpPr>
        <p:spPr>
          <a:xfrm>
            <a:off x="5315122" y="1296283"/>
            <a:ext cx="3669365" cy="30176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"/>
            <a:r>
              <a:rPr lang="en-US" sz="4150" b="1" dirty="0">
                <a:solidFill>
                  <a:srgbClr val="FF0000"/>
                </a:solidFill>
                <a:latin typeface="Arial Nova Cond" panose="020B0506020202020204" pitchFamily="34" charset="0"/>
              </a:rPr>
              <a:t>100 lines of code</a:t>
            </a:r>
          </a:p>
          <a:p>
            <a:pPr marL="34925"/>
            <a:endParaRPr lang="en-US" sz="1650" dirty="0"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Cross-platform: Windows, macOS, iOS, Android</a:t>
            </a:r>
          </a:p>
          <a:p>
            <a:pPr marL="34925"/>
            <a:endParaRPr lang="en-US" sz="1650" b="1" dirty="0">
              <a:solidFill>
                <a:schemeClr val="tx2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marL="34925"/>
            <a:r>
              <a:rPr lang="en-US" sz="1650" b="1" dirty="0">
                <a:solidFill>
                  <a:schemeClr val="tx2">
                    <a:lumMod val="50000"/>
                  </a:schemeClr>
                </a:solidFill>
                <a:latin typeface="Arial Nova Cond" panose="020B0506020202020204" pitchFamily="34" charset="0"/>
              </a:rPr>
              <a:t>ALL from the same source code with no changes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08FCDB-3B97-642F-0B84-BDD020DE1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1033" r="19889" b="13698"/>
          <a:stretch/>
        </p:blipFill>
        <p:spPr bwMode="auto">
          <a:xfrm>
            <a:off x="191529" y="1122335"/>
            <a:ext cx="4704047" cy="331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E7ECA2-4994-D847-9814-17BE68277EFE}"/>
              </a:ext>
            </a:extLst>
          </p:cNvPr>
          <p:cNvCxnSpPr>
            <a:cxnSpLocks/>
          </p:cNvCxnSpPr>
          <p:nvPr/>
        </p:nvCxnSpPr>
        <p:spPr>
          <a:xfrm flipH="1" flipV="1">
            <a:off x="3302033" y="2369388"/>
            <a:ext cx="2013089" cy="39852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451</Words>
  <Application>Microsoft Office PowerPoint</Application>
  <PresentationFormat>On-screen Show (16:9)</PresentationFormat>
  <Paragraphs>101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Consolas</vt:lpstr>
      <vt:lpstr>Quattrocento Sans</vt:lpstr>
      <vt:lpstr>Archivo SemiBold</vt:lpstr>
      <vt:lpstr>Proxima Nova</vt:lpstr>
      <vt:lpstr>Arial Nova Cond</vt:lpstr>
      <vt:lpstr>Noto Sans Symbols</vt:lpstr>
      <vt:lpstr>Roboto</vt:lpstr>
      <vt:lpstr>Oswald Medium</vt:lpstr>
      <vt:lpstr>Calibri</vt:lpstr>
      <vt:lpstr>Arial</vt:lpstr>
      <vt:lpstr>Archivo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Ian Barker</cp:lastModifiedBy>
  <cp:revision>9</cp:revision>
  <dcterms:modified xsi:type="dcterms:W3CDTF">2024-10-24T09:06:44Z</dcterms:modified>
</cp:coreProperties>
</file>